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9" r:id="rId3"/>
    <p:sldId id="274" r:id="rId4"/>
    <p:sldId id="311" r:id="rId5"/>
    <p:sldId id="315" r:id="rId6"/>
    <p:sldId id="323" r:id="rId7"/>
    <p:sldId id="332" r:id="rId8"/>
    <p:sldId id="313" r:id="rId9"/>
    <p:sldId id="333" r:id="rId10"/>
    <p:sldId id="314" r:id="rId11"/>
    <p:sldId id="354" r:id="rId12"/>
    <p:sldId id="331" r:id="rId13"/>
    <p:sldId id="320" r:id="rId14"/>
    <p:sldId id="351" r:id="rId15"/>
    <p:sldId id="325" r:id="rId16"/>
    <p:sldId id="328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CB2"/>
    <a:srgbClr val="8E786B"/>
    <a:srgbClr val="5F493F"/>
    <a:srgbClr val="8B7567"/>
    <a:srgbClr val="F5F3F1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64" y="58"/>
      </p:cViewPr>
      <p:guideLst>
        <p:guide orient="horz" pos="2062"/>
        <p:guide pos="3896"/>
        <p:guide pos="325"/>
        <p:guide pos="7355"/>
        <p:guide orient="horz" pos="349"/>
        <p:guide orient="horz" pos="39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7.png"/><Relationship Id="rId4" Type="http://schemas.openxmlformats.org/officeDocument/2006/relationships/image" Target="../media/image2.sv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7.png"/><Relationship Id="rId4" Type="http://schemas.openxmlformats.org/officeDocument/2006/relationships/image" Target="../media/image2.sv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7.png"/><Relationship Id="rId4" Type="http://schemas.openxmlformats.org/officeDocument/2006/relationships/image" Target="../media/image2.sv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71475" y="1161415"/>
            <a:ext cx="5144135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dirty="0">
                <a:ln w="25400" cmpd="thickThin">
                  <a:noFill/>
                </a:ln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Illuminating search spaces by mapping elites</a:t>
            </a:r>
            <a:endParaRPr lang="zh-CN" altLang="en-US" sz="5400" dirty="0">
              <a:ln w="25400" cmpd="thickThin">
                <a:noFill/>
              </a:ln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164" y="163830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1655" y="6051550"/>
            <a:ext cx="954151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小组成员：曾宪清 杨可芸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陈驿来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06709" y="209"/>
            <a:ext cx="2831937" cy="5203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8764" y="520565"/>
            <a:ext cx="65245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</a:t>
            </a:r>
            <a:r>
              <a:rPr kumimoji="0" lang="en-US" altLang="zh-CN" sz="2400" b="1" i="0" u="none" strike="noStrike" kern="1200" cap="none" normalizeH="0" baseline="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wo things to note about MAP-Elites </a:t>
            </a:r>
            <a:endParaRPr kumimoji="0" lang="en-US" altLang="zh-CN" sz="2400" b="1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39392" y="1567543"/>
            <a:ext cx="50257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思源黑体 CN Light" panose="020B0300000000000000"/>
              </a:rPr>
              <a:t> It is not guaranteed that all cells in the feature space will be filled, for </a:t>
            </a:r>
            <a:r>
              <a:rPr lang="en-US" altLang="zh-CN" b="1" dirty="0">
                <a:ea typeface="思源黑体 CN Light" panose="020B0300000000000000"/>
              </a:rPr>
              <a:t>two</a:t>
            </a:r>
            <a:r>
              <a:rPr lang="en-US" altLang="zh-CN" dirty="0">
                <a:ea typeface="思源黑体 CN Light" panose="020B0300000000000000"/>
              </a:rPr>
              <a:t> reasons.</a:t>
            </a:r>
            <a:endParaRPr lang="en-US" altLang="zh-CN" dirty="0">
              <a:ea typeface="思源黑体 CN Light" panose="020B0300000000000000"/>
            </a:endParaRPr>
          </a:p>
          <a:p>
            <a:endParaRPr lang="en-US" altLang="zh-CN" dirty="0">
              <a:ea typeface="思源黑体 CN Light" panose="020B0300000000000000"/>
            </a:endParaRPr>
          </a:p>
          <a:p>
            <a:r>
              <a:rPr lang="en-US" altLang="zh-CN" dirty="0">
                <a:ea typeface="思源黑体 CN Light" panose="020B0300000000000000"/>
              </a:rPr>
              <a:t>(1) </a:t>
            </a:r>
            <a:r>
              <a:rPr lang="en-US" altLang="zh-CN" b="1" dirty="0">
                <a:ea typeface="思源黑体 CN Light" panose="020B0300000000000000"/>
              </a:rPr>
              <a:t>There may be no genome x that maps to a particular cell in the feature space</a:t>
            </a:r>
            <a:r>
              <a:rPr lang="en-US" altLang="zh-CN" dirty="0">
                <a:ea typeface="思源黑体 CN Light" panose="020B0300000000000000"/>
              </a:rPr>
              <a:t>. For example,</a:t>
            </a:r>
            <a:endParaRPr lang="en-US" altLang="zh-CN" dirty="0">
              <a:ea typeface="思源黑体 CN Light" panose="020B0300000000000000"/>
            </a:endParaRPr>
          </a:p>
          <a:p>
            <a:r>
              <a:rPr lang="en-US" altLang="zh-CN" dirty="0">
                <a:ea typeface="思源黑体 CN Light" panose="020B0300000000000000"/>
              </a:rPr>
              <a:t>it may be impossible to have a robot of a certain height and weight due to physical laws.</a:t>
            </a:r>
            <a:endParaRPr lang="en-US" altLang="zh-CN" dirty="0">
              <a:ea typeface="思源黑体 CN Light" panose="020B0300000000000000"/>
            </a:endParaRPr>
          </a:p>
          <a:p>
            <a:endParaRPr lang="en-US" altLang="zh-CN" dirty="0">
              <a:ea typeface="思源黑体 CN Light" panose="020B0300000000000000"/>
            </a:endParaRPr>
          </a:p>
          <a:p>
            <a:r>
              <a:rPr lang="en-US" altLang="zh-CN" dirty="0">
                <a:ea typeface="思源黑体 CN Light" panose="020B0300000000000000"/>
              </a:rPr>
              <a:t>(2) </a:t>
            </a:r>
            <a:r>
              <a:rPr lang="en-US" altLang="zh-CN" b="1" dirty="0">
                <a:ea typeface="思源黑体 CN Light" panose="020B0300000000000000"/>
              </a:rPr>
              <a:t>The search algorithm may fail to produce a genome that maps to a cell in the feature</a:t>
            </a:r>
            <a:endParaRPr lang="en-US" altLang="zh-CN" b="1" dirty="0">
              <a:ea typeface="思源黑体 CN Light" panose="020B0300000000000000"/>
            </a:endParaRPr>
          </a:p>
          <a:p>
            <a:r>
              <a:rPr lang="en-US" altLang="zh-CN" b="1" dirty="0">
                <a:ea typeface="思源黑体 CN Light" panose="020B0300000000000000"/>
              </a:rPr>
              <a:t>space</a:t>
            </a:r>
            <a:r>
              <a:rPr lang="en-US" altLang="zh-CN" dirty="0">
                <a:ea typeface="思源黑体 CN Light" panose="020B0300000000000000"/>
              </a:rPr>
              <a:t>, even if such a genome exists.</a:t>
            </a:r>
            <a:endParaRPr lang="zh-CN" altLang="en-US" dirty="0">
              <a:ea typeface="思源黑体 CN Light" panose="020B030000000000000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51435" y="1567543"/>
            <a:ext cx="46842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it is possible in a given problem to directly take steps in the feature space, then MAP-Elites is unnecessary because one could simply perform </a:t>
            </a:r>
            <a:r>
              <a:rPr lang="en-US" altLang="zh-CN" b="1" dirty="0"/>
              <a:t>exhaustive search </a:t>
            </a:r>
            <a:r>
              <a:rPr lang="en-US" altLang="zh-CN" dirty="0"/>
              <a:t>in the feature space.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One can think of MAP-Elites as a way of trying to perform such an exhaustive search in the feature space, but with the additional challenge of trying to find the highest-performing solution for each cell in that feature space.</a:t>
            </a:r>
            <a:endParaRPr lang="zh-CN" altLang="en-US" dirty="0"/>
          </a:p>
        </p:txBody>
      </p:sp>
      <p:sp>
        <p:nvSpPr>
          <p:cNvPr id="5" name="SorbShape1"/>
          <p:cNvSpPr/>
          <p:nvPr/>
        </p:nvSpPr>
        <p:spPr>
          <a:xfrm>
            <a:off x="191679" y="1629583"/>
            <a:ext cx="447713" cy="453600"/>
          </a:xfrm>
          <a:prstGeom prst="ellipse">
            <a:avLst/>
          </a:prstGeom>
          <a:solidFill>
            <a:srgbClr val="8E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SorbShape1"/>
          <p:cNvSpPr/>
          <p:nvPr/>
        </p:nvSpPr>
        <p:spPr>
          <a:xfrm>
            <a:off x="6236116" y="1629583"/>
            <a:ext cx="447713" cy="453600"/>
          </a:xfrm>
          <a:prstGeom prst="ellipse">
            <a:avLst/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47506" y="1671717"/>
            <a:ext cx="391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5F3F1"/>
                </a:solidFill>
              </a:rPr>
              <a:t>1</a:t>
            </a:r>
            <a:endParaRPr lang="zh-CN" altLang="en-US" sz="2000" dirty="0">
              <a:solidFill>
                <a:srgbClr val="F5F3F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00313" y="1656328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5F3F1"/>
                </a:solidFill>
              </a:rPr>
              <a:t>2</a:t>
            </a:r>
            <a:endParaRPr lang="zh-CN" altLang="en-US" sz="2000" dirty="0">
              <a:solidFill>
                <a:srgbClr val="F5F3F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42820" y="1765699"/>
            <a:ext cx="7706360" cy="3316605"/>
            <a:chOff x="2242820" y="1843303"/>
            <a:chExt cx="7706360" cy="3316605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2820" y="3740048"/>
              <a:ext cx="770636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605405" y="4034688"/>
              <a:ext cx="7141210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5F493F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Differences between MAP-Elites and previous,</a:t>
              </a:r>
              <a:endParaRPr lang="en-US" altLang="zh-CN" sz="24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endParaRPr>
            </a:p>
            <a:p>
              <a:pPr algn="ctr"/>
              <a:r>
                <a:rPr lang="en-US" altLang="zh-CN" sz="2400" dirty="0">
                  <a:solidFill>
                    <a:srgbClr val="5F493F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related algorithms</a:t>
              </a:r>
              <a:endParaRPr lang="en-US" altLang="zh-CN" sz="2400" b="1" spc="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cs typeface="Open Sans" panose="020B0606030504020204" pitchFamily="34" charset="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4</a:t>
              </a:r>
              <a:endParaRPr lang="zh-CN" altLang="en-US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/>
          <p:cNvSpPr/>
          <p:nvPr/>
        </p:nvSpPr>
        <p:spPr>
          <a:xfrm>
            <a:off x="0" y="1293495"/>
            <a:ext cx="12192000" cy="4270375"/>
          </a:xfrm>
          <a:prstGeom prst="roundRect">
            <a:avLst>
              <a:gd name="adj" fmla="val 0"/>
            </a:avLst>
          </a:prstGeom>
          <a:solidFill>
            <a:srgbClr val="8B756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001520" y="1684020"/>
            <a:ext cx="368109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Novelty Search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+ Local Competition (NS+LC)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3" name="íṣľíḑe"/>
          <p:cNvSpPr/>
          <p:nvPr/>
        </p:nvSpPr>
        <p:spPr bwMode="auto">
          <a:xfrm>
            <a:off x="6517487" y="1832389"/>
            <a:ext cx="450788" cy="350566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81639" y="49739"/>
            <a:ext cx="2831937" cy="5203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7920" y="2421890"/>
            <a:ext cx="40252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E</a:t>
            </a:r>
            <a:r>
              <a:rPr lang="zh-CN" altLang="en-US">
                <a:solidFill>
                  <a:schemeClr val="bg1"/>
                </a:solidFill>
              </a:rPr>
              <a:t>ncouraging diversity in the feature space, but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having each organism compete on performance only with other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organisms that are </a:t>
            </a:r>
            <a:r>
              <a:rPr lang="zh-CN" altLang="en-US" u="sng">
                <a:solidFill>
                  <a:schemeClr val="bg1"/>
                </a:solidFill>
              </a:rPr>
              <a:t>near it in the feature space</a:t>
            </a:r>
            <a:endParaRPr lang="zh-CN" altLang="en-US" u="sng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44385" y="1685290"/>
            <a:ext cx="4654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Multi-Objective Landscape Exploration</a:t>
            </a:r>
            <a:endParaRPr lang="zh-CN" altLang="en-US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(MOLE)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38900" y="2421890"/>
            <a:ext cx="497078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MOLE has two objectives: 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the first is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 u="sng">
                <a:solidFill>
                  <a:schemeClr val="bg1"/>
                </a:solidFill>
              </a:rPr>
              <a:t>performance</a:t>
            </a:r>
            <a:r>
              <a:rPr lang="zh-CN" altLang="en-US">
                <a:solidFill>
                  <a:schemeClr val="bg1"/>
                </a:solidFill>
              </a:rPr>
              <a:t>, and the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second for each organism to be </a:t>
            </a:r>
            <a:r>
              <a:rPr lang="zh-CN" altLang="en-US" u="sng">
                <a:solidFill>
                  <a:schemeClr val="bg1"/>
                </a:solidFill>
              </a:rPr>
              <a:t>as far from</a:t>
            </a:r>
            <a:r>
              <a:rPr lang="en-US" altLang="zh-CN" u="sng">
                <a:solidFill>
                  <a:schemeClr val="bg1"/>
                </a:solidFill>
              </a:rPr>
              <a:t> </a:t>
            </a:r>
            <a:r>
              <a:rPr lang="zh-CN" altLang="en-US" u="sng">
                <a:solidFill>
                  <a:schemeClr val="bg1"/>
                </a:solidFill>
              </a:rPr>
              <a:t>other organisms as possible</a:t>
            </a:r>
            <a:r>
              <a:rPr lang="zh-CN" altLang="en-US">
                <a:solidFill>
                  <a:schemeClr val="bg1"/>
                </a:solidFill>
              </a:rPr>
              <a:t>, where distance is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measured in a feature space that a user specifies.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íṣľíḑe"/>
          <p:cNvSpPr/>
          <p:nvPr/>
        </p:nvSpPr>
        <p:spPr bwMode="auto">
          <a:xfrm>
            <a:off x="1137767" y="1832389"/>
            <a:ext cx="450788" cy="350566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2" name="文本框 1"/>
          <p:cNvSpPr txBox="1"/>
          <p:nvPr/>
        </p:nvSpPr>
        <p:spPr>
          <a:xfrm>
            <a:off x="1137920" y="3940175"/>
            <a:ext cx="49218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T</a:t>
            </a:r>
            <a:r>
              <a:rPr lang="zh-CN" altLang="en-US">
                <a:solidFill>
                  <a:schemeClr val="bg1"/>
                </a:solidFill>
              </a:rPr>
              <a:t>ime complexity（compute the feature distance to every other organism each generation）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A</a:t>
            </a:r>
            <a:r>
              <a:rPr lang="zh-CN" altLang="en-US">
                <a:solidFill>
                  <a:schemeClr val="bg1"/>
                </a:solidFill>
              </a:rPr>
              <a:t> memory of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which points in the feature space have been visited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38900" y="3940175"/>
            <a:ext cx="51441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Only the relatively best performing cells in the area are retained</a:t>
            </a:r>
            <a:r>
              <a:rPr lang="en-US" altLang="zh-CN">
                <a:solidFill>
                  <a:schemeClr val="bg1"/>
                </a:solidFill>
              </a:rPr>
              <a:t>(m-e retain performance of all cells)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It does not evenly search for improvements to all areas of the map simultaneously.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42820" y="1765699"/>
            <a:ext cx="7706360" cy="3316605"/>
            <a:chOff x="2242820" y="1843303"/>
            <a:chExt cx="7706360" cy="3316605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2820" y="3740048"/>
              <a:ext cx="770636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605405" y="4034688"/>
              <a:ext cx="714121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5F493F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Questions</a:t>
              </a:r>
              <a:endParaRPr lang="en-US" altLang="zh-CN" sz="3600" b="1" spc="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cs typeface="Open Sans" panose="020B0606030504020204" pitchFamily="34" charset="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5</a:t>
              </a:r>
              <a:endParaRPr lang="zh-CN" altLang="en-US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lativeShape1"/>
          <p:cNvSpPr/>
          <p:nvPr/>
        </p:nvSpPr>
        <p:spPr>
          <a:xfrm>
            <a:off x="1845310" y="1498600"/>
            <a:ext cx="6998970" cy="502920"/>
          </a:xfrm>
          <a:prstGeom prst="roundRect">
            <a:avLst>
              <a:gd name="adj" fmla="val 50000"/>
            </a:avLst>
          </a:pr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orbShape1"/>
          <p:cNvSpPr/>
          <p:nvPr/>
        </p:nvSpPr>
        <p:spPr>
          <a:xfrm>
            <a:off x="583565" y="1340485"/>
            <a:ext cx="766445" cy="739775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normalizeH="0" baseline="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Questions</a:t>
            </a:r>
            <a:endParaRPr kumimoji="0" lang="en-US" sz="3600" b="1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08355" y="1388110"/>
            <a:ext cx="316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en-US" altLang="zh-CN" sz="3600" dirty="0">
              <a:solidFill>
                <a:schemeClr val="bg1"/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05660" y="1550670"/>
            <a:ext cx="6478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 </a:t>
            </a:r>
            <a:r>
              <a:rPr lang="zh-CN" altLang="en-US" sz="2000">
                <a:solidFill>
                  <a:schemeClr val="dk1"/>
                </a:solidFill>
              </a:rPr>
              <a:t>What's the difference between </a:t>
            </a:r>
            <a:r>
              <a:rPr lang="zh-CN" altLang="en-US" sz="2000">
                <a:solidFill>
                  <a:schemeClr val="dk1"/>
                </a:solidFill>
                <a:sym typeface="+mn-ea"/>
              </a:rPr>
              <a:t>genetype</a:t>
            </a:r>
            <a:r>
              <a:rPr lang="en-US" altLang="zh-CN" sz="2000">
                <a:solidFill>
                  <a:schemeClr val="dk1"/>
                </a:solidFill>
                <a:sym typeface="+mn-ea"/>
              </a:rPr>
              <a:t> </a:t>
            </a:r>
            <a:r>
              <a:rPr lang="zh-CN" altLang="en-US" sz="2000">
                <a:solidFill>
                  <a:schemeClr val="dk1"/>
                </a:solidFill>
              </a:rPr>
              <a:t>and </a:t>
            </a:r>
            <a:r>
              <a:rPr lang="zh-CN" altLang="en-US" sz="2000">
                <a:solidFill>
                  <a:schemeClr val="dk1"/>
                </a:solidFill>
                <a:sym typeface="+mn-ea"/>
              </a:rPr>
              <a:t>phenotype</a:t>
            </a:r>
            <a:r>
              <a:rPr lang="en-US" altLang="zh-CN" sz="2000">
                <a:solidFill>
                  <a:schemeClr val="dk1"/>
                </a:solidFill>
                <a:sym typeface="+mn-ea"/>
              </a:rPr>
              <a:t> ?</a:t>
            </a:r>
            <a:r>
              <a:rPr lang="zh-CN" altLang="en-US" sz="2000">
                <a:solidFill>
                  <a:schemeClr val="dk1"/>
                </a:solidFill>
                <a:sym typeface="+mn-ea"/>
              </a:rPr>
              <a:t> </a:t>
            </a:r>
            <a:endParaRPr lang="zh-CN" altLang="en-US" sz="2000">
              <a:solidFill>
                <a:schemeClr val="dk1"/>
              </a:solidFill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rcRect b="9006"/>
          <a:stretch>
            <a:fillRect/>
          </a:stretch>
        </p:blipFill>
        <p:spPr>
          <a:xfrm>
            <a:off x="2277110" y="2190750"/>
            <a:ext cx="6135370" cy="1353820"/>
          </a:xfrm>
          <a:prstGeom prst="rect">
            <a:avLst/>
          </a:prstGeom>
        </p:spPr>
      </p:pic>
      <p:sp>
        <p:nvSpPr>
          <p:cNvPr id="15" name="RelativeShape1"/>
          <p:cNvSpPr/>
          <p:nvPr/>
        </p:nvSpPr>
        <p:spPr>
          <a:xfrm>
            <a:off x="1845310" y="3733800"/>
            <a:ext cx="6998970" cy="1543685"/>
          </a:xfrm>
          <a:prstGeom prst="roundRect">
            <a:avLst>
              <a:gd name="adj" fmla="val 50000"/>
            </a:avLst>
          </a:pr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SorbShape1"/>
          <p:cNvSpPr/>
          <p:nvPr/>
        </p:nvSpPr>
        <p:spPr>
          <a:xfrm>
            <a:off x="583565" y="4135755"/>
            <a:ext cx="766445" cy="739775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808355" y="4183380"/>
            <a:ext cx="316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en-US" altLang="zh-CN" sz="3600" dirty="0">
              <a:solidFill>
                <a:schemeClr val="bg1"/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05660" y="3881120"/>
            <a:ext cx="69183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Is the search </a:t>
            </a:r>
            <a:r>
              <a:rPr lang="en-US" sz="2000" b="1"/>
              <a:t>efficiency </a:t>
            </a:r>
            <a:r>
              <a:rPr lang="en-US" sz="2000"/>
              <a:t>(measured by computational resources and time consumed) of the MAP-elites algorithm not as high as the traditional search algorithm, since it also adopts </a:t>
            </a:r>
            <a:r>
              <a:rPr lang="en-US" sz="2000" b="1"/>
              <a:t>random variation</a:t>
            </a:r>
            <a:r>
              <a:rPr lang="en-US" sz="2000"/>
              <a:t> and there is </a:t>
            </a:r>
            <a:r>
              <a:rPr lang="en-US" sz="2000" b="1"/>
              <a:t>no goal</a:t>
            </a:r>
            <a:r>
              <a:rPr lang="en-US" sz="2000"/>
              <a:t> ?</a:t>
            </a:r>
            <a:endParaRPr lang="en-US" sz="2000"/>
          </a:p>
        </p:txBody>
      </p:sp>
      <p:sp>
        <p:nvSpPr>
          <p:cNvPr id="5" name="SorbShape1"/>
          <p:cNvSpPr/>
          <p:nvPr/>
        </p:nvSpPr>
        <p:spPr>
          <a:xfrm>
            <a:off x="583565" y="5820607"/>
            <a:ext cx="766445" cy="739775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08355" y="5867328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dirty="0">
                <a:solidFill>
                  <a:srgbClr val="F5F3F1"/>
                </a:solidFill>
              </a:rPr>
              <a:t>3</a:t>
            </a:r>
            <a:endParaRPr lang="zh-CN" altLang="en-US" sz="3600" dirty="0">
              <a:solidFill>
                <a:srgbClr val="F5F3F1"/>
              </a:solidFill>
            </a:endParaRPr>
          </a:p>
        </p:txBody>
      </p:sp>
      <p:sp>
        <p:nvSpPr>
          <p:cNvPr id="8" name="RelativeShape1"/>
          <p:cNvSpPr/>
          <p:nvPr/>
        </p:nvSpPr>
        <p:spPr>
          <a:xfrm>
            <a:off x="1845153" y="5878987"/>
            <a:ext cx="7236969" cy="502920"/>
          </a:xfrm>
          <a:prstGeom prst="roundRect">
            <a:avLst>
              <a:gd name="adj" fmla="val 50000"/>
            </a:avLst>
          </a:pr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43790" y="5957937"/>
            <a:ext cx="713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meaning of ‘</a:t>
            </a:r>
            <a:r>
              <a:rPr lang="en-US" altLang="zh-CN" b="1" dirty="0"/>
              <a:t>exhaustive search</a:t>
            </a:r>
            <a:r>
              <a:rPr lang="en-US" altLang="zh-CN" dirty="0"/>
              <a:t>’ from the previous slide?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  <a:endParaRPr kumimoji="0" lang="zh-CN" altLang="en-US" sz="36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920819" y="188419"/>
            <a:ext cx="4122909" cy="521970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US" altLang="zh-CN" sz="2800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  <a:endParaRPr lang="en-US" altLang="zh-CN" sz="2800" b="1" spc="600" dirty="0">
              <a:solidFill>
                <a:srgbClr val="8B756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7964" y="188595"/>
            <a:ext cx="2831937" cy="5203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39745" y="1114425"/>
            <a:ext cx="7783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1</a:t>
            </a:r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.Abstract, background and motivation</a:t>
            </a:r>
            <a:endParaRPr lang="en-US" altLang="zh-CN" sz="28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85535" y="1938020"/>
            <a:ext cx="51968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2</a:t>
            </a:r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. Optimization vs.  Illumination Algorithms</a:t>
            </a:r>
            <a:endParaRPr lang="en-US" altLang="zh-CN" sz="2800" b="1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21170" y="3192780"/>
            <a:ext cx="392493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3</a:t>
            </a:r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. </a:t>
            </a:r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Details of the MAP-Elites algorithm</a:t>
            </a:r>
            <a:endParaRPr lang="en-US" altLang="zh-CN" sz="28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endParaRPr lang="en-US" altLang="zh-CN" sz="4800" dirty="0"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89930" y="4540250"/>
            <a:ext cx="62541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4. </a:t>
            </a:r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Differences between MAP-Elites       and previous, related algorithms</a:t>
            </a:r>
            <a:endParaRPr lang="en-US" altLang="zh-CN" sz="28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07910" y="5810885"/>
            <a:ext cx="27508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5. Questions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034546" y="3982804"/>
              <a:ext cx="4122909" cy="953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5F493F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Abstract, background and motivation</a:t>
              </a:r>
              <a:endParaRPr lang="en-US" altLang="zh-CN" sz="2800" b="1" spc="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cs typeface="Open Sans" panose="020B0606030504020204" pitchFamily="34" charset="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1</a:t>
              </a:r>
              <a:endParaRPr lang="zh-CN" altLang="en-US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20065" y="596265"/>
            <a:ext cx="5197475" cy="101473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  <a:effectLst>
            <a:outerShdw blurRad="50800" dist="50800" dir="2106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>
                <a:solidFill>
                  <a:srgbClr val="8E786B"/>
                </a:solidFill>
                <a:latin typeface="Open Sans" panose="020B0606030504020204" pitchFamily="34" charset="0"/>
                <a:cs typeface="Open Sans" panose="020B0606030504020204" pitchFamily="34" charset="0"/>
                <a:sym typeface="+mn-ea"/>
              </a:rPr>
              <a:t>The </a:t>
            </a:r>
            <a:r>
              <a:rPr lang="en-US" altLang="zh-CN" sz="2000" b="1">
                <a:solidFill>
                  <a:srgbClr val="8E786B"/>
                </a:solidFill>
                <a:highlight>
                  <a:srgbClr val="C0C0C0"/>
                </a:highlight>
                <a:latin typeface="Open Sans" panose="020B0606030504020204" pitchFamily="34" charset="0"/>
                <a:cs typeface="Open Sans" panose="020B0606030504020204" pitchFamily="34" charset="0"/>
                <a:sym typeface="+mn-ea"/>
              </a:rPr>
              <a:t>disadvantages</a:t>
            </a:r>
            <a:r>
              <a:rPr lang="en-US" altLang="zh-CN" sz="2000" b="1">
                <a:solidFill>
                  <a:srgbClr val="8E786B"/>
                </a:solidFill>
                <a:latin typeface="Open Sans" panose="020B0606030504020204" pitchFamily="34" charset="0"/>
                <a:cs typeface="Open Sans" panose="020B0606030504020204" pitchFamily="34" charset="0"/>
                <a:sym typeface="+mn-ea"/>
              </a:rPr>
              <a:t> of most traditional search algorithm / optimization algorithms</a:t>
            </a:r>
            <a:endParaRPr lang="en-US" altLang="zh-CN" sz="2000" b="1">
              <a:solidFill>
                <a:srgbClr val="8E786B"/>
              </a:solidFill>
              <a:latin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0" y="5691505"/>
            <a:ext cx="2804160" cy="1166495"/>
            <a:chOff x="0" y="26904"/>
            <a:chExt cx="12192000" cy="6804191"/>
          </a:xfrm>
        </p:grpSpPr>
        <p:pic>
          <p:nvPicPr>
            <p:cNvPr id="5" name="图片 4" descr="图片包含 游戏机, 画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6161"/>
              <a:ext cx="12192000" cy="6785677"/>
            </a:xfrm>
            <a:prstGeom prst="rect">
              <a:avLst/>
            </a:prstGeom>
          </p:spPr>
        </p:pic>
        <p:pic>
          <p:nvPicPr>
            <p:cNvPr id="3" name="图片 2" descr="图片包含 文字, 大, 高, 白色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04"/>
              <a:ext cx="12192000" cy="6804191"/>
            </a:xfrm>
            <a:prstGeom prst="rect">
              <a:avLst/>
            </a:prstGeom>
          </p:spPr>
        </p:pic>
      </p:grpSp>
      <p:pic>
        <p:nvPicPr>
          <p:cNvPr id="10" name="图形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59744" y="209"/>
            <a:ext cx="2831937" cy="52035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925435" y="5691505"/>
            <a:ext cx="4266565" cy="1164590"/>
            <a:chOff x="0" y="1053818"/>
            <a:chExt cx="12192000" cy="4750364"/>
          </a:xfrm>
        </p:grpSpPr>
        <p:pic>
          <p:nvPicPr>
            <p:cNvPr id="4" name="图片 3" descr="图片包含 游戏机, 桌子, 画&#10;&#10;描述已自动生成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53818"/>
              <a:ext cx="12192000" cy="4750364"/>
            </a:xfrm>
            <a:prstGeom prst="rect">
              <a:avLst/>
            </a:prstGeom>
          </p:spPr>
        </p:pic>
        <p:pic>
          <p:nvPicPr>
            <p:cNvPr id="12" name="图片 11" descr="图片包含 游戏机&#10;&#10;描述已自动生成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53818"/>
              <a:ext cx="12192000" cy="4750364"/>
            </a:xfrm>
            <a:prstGeom prst="rect">
              <a:avLst/>
            </a:prstGeom>
          </p:spPr>
        </p:pic>
      </p:grpSp>
      <p:cxnSp>
        <p:nvCxnSpPr>
          <p:cNvPr id="2" name="直接连接符 1"/>
          <p:cNvCxnSpPr/>
          <p:nvPr/>
        </p:nvCxnSpPr>
        <p:spPr>
          <a:xfrm flipH="1">
            <a:off x="6090920" y="1550035"/>
            <a:ext cx="10160" cy="4250055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20650" prstMaterial="softEdge">
            <a:extrusionClr>
              <a:schemeClr val="accent2">
                <a:lumMod val="20000"/>
                <a:lumOff val="80000"/>
              </a:schemeClr>
            </a:extrusionClr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7940" y="1610995"/>
            <a:ext cx="618172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 </a:t>
            </a:r>
            <a:r>
              <a:rPr lang="en-US" altLang="zh-CN"/>
              <a:t>F</a:t>
            </a:r>
            <a:r>
              <a:rPr lang="zh-CN" altLang="en-US"/>
              <a:t>ocus on finding </a:t>
            </a:r>
            <a:r>
              <a:rPr lang="zh-CN" altLang="en-US" u="sng"/>
              <a:t>one or a small set of high-quality solutions</a:t>
            </a:r>
            <a:r>
              <a:rPr lang="zh-CN" altLang="en-US"/>
              <a:t> in a search space</a:t>
            </a:r>
            <a:r>
              <a:rPr lang="en-US" altLang="zh-CN"/>
              <a:t>.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Some problems require </a:t>
            </a:r>
            <a:r>
              <a:rPr lang="zh-CN" altLang="en-US" u="sng"/>
              <a:t>“black box” optimization</a:t>
            </a:r>
            <a:r>
              <a:rPr lang="zh-CN" altLang="en-US"/>
              <a:t> </a:t>
            </a:r>
            <a:r>
              <a:rPr lang="zh-CN" altLang="en-US" u="sng"/>
              <a:t>algorithms</a:t>
            </a:r>
            <a:r>
              <a:rPr lang="zh-CN" altLang="en-US"/>
              <a:t>, </a:t>
            </a:r>
            <a:r>
              <a:rPr lang="zh-CN" altLang="en-US" u="sng"/>
              <a:t>without access to the evaluation function that determines the performance</a:t>
            </a:r>
            <a:r>
              <a:rPr lang="zh-CN" altLang="en-US"/>
              <a:t>. Thus they cannot use optimization</a:t>
            </a:r>
            <a:r>
              <a:rPr lang="en-US" altLang="zh-CN"/>
              <a:t> </a:t>
            </a:r>
            <a:r>
              <a:rPr lang="zh-CN" altLang="en-US"/>
              <a:t>methods that require calculating the gradient of the function,</a:t>
            </a:r>
            <a:r>
              <a:rPr lang="en-US" altLang="zh-CN"/>
              <a:t> </a:t>
            </a:r>
            <a:r>
              <a:rPr lang="zh-CN" altLang="en-US"/>
              <a:t>such as gradient </a:t>
            </a:r>
            <a:r>
              <a:rPr lang="en-US" altLang="zh-CN"/>
              <a:t> </a:t>
            </a:r>
            <a:r>
              <a:rPr lang="zh-CN" altLang="en-US"/>
              <a:t>ascent/descent.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They might lead to </a:t>
            </a:r>
            <a:r>
              <a:rPr lang="zh-CN" altLang="en-US" u="sng"/>
              <a:t>local optima</a:t>
            </a:r>
            <a:r>
              <a:rPr lang="zh-CN" altLang="en-US"/>
              <a:t> by relying on the heuristic that random changes to good solutions lead to better solutions, </a:t>
            </a:r>
            <a:r>
              <a:rPr lang="zh-CN" altLang="en-US" u="sng"/>
              <a:t>but cannot get the best global solution</a:t>
            </a:r>
            <a:r>
              <a:rPr lang="zh-CN" altLang="en-US"/>
              <a:t>.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182360" y="1779270"/>
            <a:ext cx="575754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>
                <a:sym typeface="+mn-ea"/>
              </a:rPr>
              <a:t>R</a:t>
            </a:r>
            <a:r>
              <a:rPr lang="zh-CN" altLang="en-US">
                <a:sym typeface="+mn-ea"/>
              </a:rPr>
              <a:t>eturns a set of </a:t>
            </a:r>
            <a:r>
              <a:rPr lang="zh-CN" altLang="en-US" u="sng">
                <a:sym typeface="+mn-ea"/>
              </a:rPr>
              <a:t>high-performing, yet diverse</a:t>
            </a:r>
            <a:r>
              <a:rPr lang="zh-CN" altLang="en-US">
                <a:sym typeface="+mn-ea"/>
              </a:rPr>
              <a:t> solutions</a:t>
            </a:r>
            <a:r>
              <a:rPr lang="en-US" altLang="zh-CN">
                <a:sym typeface="+mn-ea"/>
              </a:rPr>
              <a:t>.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/>
              <a:t>I</a:t>
            </a:r>
            <a:r>
              <a:rPr lang="zh-CN" altLang="en-US"/>
              <a:t>lluminates the relationship between </a:t>
            </a:r>
            <a:r>
              <a:rPr lang="zh-CN" altLang="en-US" u="sng"/>
              <a:t>performance</a:t>
            </a:r>
            <a:r>
              <a:rPr lang="en-US" altLang="zh-CN" u="sng"/>
              <a:t> </a:t>
            </a:r>
            <a:r>
              <a:rPr lang="zh-CN" altLang="en-US"/>
              <a:t>and </a:t>
            </a:r>
            <a:r>
              <a:rPr lang="zh-CN" altLang="en-US" u="sng"/>
              <a:t>dimensions of interest in solutions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t>Improved optimization performance</a:t>
            </a:r>
            <a:r>
              <a:rPr lang="en-US"/>
              <a:t>.  Because it explores more of the feature space, which helps it avoid local optima and thus find different, better, fitness peaks.</a:t>
            </a:r>
            <a:endParaRPr lang="en-US"/>
          </a:p>
        </p:txBody>
      </p:sp>
      <p:sp>
        <p:nvSpPr>
          <p:cNvPr id="17" name="矩形 16"/>
          <p:cNvSpPr/>
          <p:nvPr/>
        </p:nvSpPr>
        <p:spPr>
          <a:xfrm>
            <a:off x="6504305" y="919480"/>
            <a:ext cx="5494655" cy="55308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  <a:effectLst>
            <a:outerShdw blurRad="50800" dist="50800" dir="2106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marL="0" marR="0" lvl="0" indent="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>
                <a:solidFill>
                  <a:srgbClr val="8E786B"/>
                </a:solidFill>
                <a:latin typeface="Open Sans" panose="020B0606030504020204" pitchFamily="34" charset="0"/>
                <a:cs typeface="Open Sans" panose="020B0606030504020204" pitchFamily="34" charset="0"/>
                <a:sym typeface="+mn-ea"/>
              </a:rPr>
              <a:t>The </a:t>
            </a:r>
            <a:r>
              <a:rPr lang="en-US" altLang="zh-CN" sz="2000" b="1">
                <a:solidFill>
                  <a:srgbClr val="8E786B"/>
                </a:solidFill>
                <a:highlight>
                  <a:srgbClr val="C0C0C0"/>
                </a:highlight>
                <a:latin typeface="Open Sans" panose="020B0606030504020204" pitchFamily="34" charset="0"/>
                <a:cs typeface="Open Sans" panose="020B0606030504020204" pitchFamily="34" charset="0"/>
                <a:sym typeface="+mn-ea"/>
              </a:rPr>
              <a:t>advantages</a:t>
            </a:r>
            <a:r>
              <a:rPr lang="en-US" altLang="zh-CN" sz="2000" b="1">
                <a:solidFill>
                  <a:srgbClr val="8E786B"/>
                </a:solidFill>
                <a:latin typeface="Open Sans" panose="020B0606030504020204" pitchFamily="34" charset="0"/>
                <a:cs typeface="Open Sans" panose="020B0606030504020204" pitchFamily="34" charset="0"/>
                <a:sym typeface="+mn-ea"/>
              </a:rPr>
              <a:t> of MAP-Elites algorithm:</a:t>
            </a:r>
            <a:endParaRPr kumimoji="0" lang="en-US" altLang="zh-CN" sz="2000" b="1" i="0" u="none" strike="noStrike" kern="1200" cap="none" spc="600" normalizeH="0" baseline="0" noProof="0" dirty="0">
              <a:ln>
                <a:noFill/>
              </a:ln>
              <a:solidFill>
                <a:srgbClr val="8E786B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B756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242175" y="5666105"/>
            <a:ext cx="49498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MAP-Elites algorithm</a:t>
            </a:r>
            <a:endParaRPr kumimoji="0" lang="zh-CN" altLang="en-US" sz="3600" b="1" i="0" u="none" strike="noStrike" kern="1200" cap="none" spc="200" normalizeH="0" baseline="0" noProof="0" dirty="0">
              <a:ln w="25400" cmpd="thickThin"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4439367"/>
            <a:ext cx="6096000" cy="2418784"/>
            <a:chOff x="0" y="3345654"/>
            <a:chExt cx="12192000" cy="4750364"/>
          </a:xfrm>
        </p:grpSpPr>
        <p:pic>
          <p:nvPicPr>
            <p:cNvPr id="13" name="图片 12" descr="图片包含 游戏机, 桌子, 画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45654"/>
              <a:ext cx="12192000" cy="4750364"/>
            </a:xfrm>
            <a:prstGeom prst="rect">
              <a:avLst/>
            </a:prstGeom>
          </p:spPr>
        </p:pic>
        <p:pic>
          <p:nvPicPr>
            <p:cNvPr id="15" name="图片 14" descr="图片包含 游戏机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45654"/>
              <a:ext cx="12192000" cy="4750364"/>
            </a:xfrm>
            <a:prstGeom prst="rect">
              <a:avLst/>
            </a:prstGeom>
          </p:spPr>
        </p:pic>
      </p:grpSp>
      <p:sp>
        <p:nvSpPr>
          <p:cNvPr id="76" name="文本框 75"/>
          <p:cNvSpPr txBox="1"/>
          <p:nvPr/>
        </p:nvSpPr>
        <p:spPr>
          <a:xfrm>
            <a:off x="6315710" y="1197610"/>
            <a:ext cx="5876290" cy="398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The MAP-Elites algorithm </a:t>
            </a:r>
            <a:r>
              <a:rPr lang="zh-CN" altLang="en-US" u="sng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searches in a high-dimensional space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to find the </a:t>
            </a:r>
            <a:r>
              <a:rPr lang="zh-CN" altLang="en-US" b="1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highest-performing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solution </a:t>
            </a:r>
            <a:r>
              <a:rPr lang="zh-CN" altLang="en-US" b="1" dirty="0">
                <a:solidFill>
                  <a:schemeClr val="accent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at each point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in a </a:t>
            </a:r>
            <a:r>
              <a:rPr lang="zh-CN" altLang="en-US" u="sng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low-dimensional</a:t>
            </a:r>
            <a:r>
              <a:rPr lang="en-US" altLang="zh-CN" u="sng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u="sng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feature space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. 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We call this type of algorithm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an 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“</a:t>
            </a:r>
            <a:r>
              <a:rPr lang="zh-CN" altLang="en-US" b="1" dirty="0">
                <a:solidFill>
                  <a:schemeClr val="accent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illumination algorithm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”, because it illuminates the fitness potential of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each area of the feature space, including tradeoffs between performance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and the features of interest. 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602933" y="4339638"/>
            <a:ext cx="4889439" cy="0"/>
          </a:xfrm>
          <a:prstGeom prst="line">
            <a:avLst/>
          </a:prstGeom>
          <a:ln w="25400">
            <a:solidFill>
              <a:srgbClr val="8B75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形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8594" y="193249"/>
            <a:ext cx="2831937" cy="520356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" y="1268730"/>
            <a:ext cx="5905500" cy="2886075"/>
          </a:xfrm>
          <a:prstGeom prst="rect">
            <a:avLst/>
          </a:prstGeom>
        </p:spPr>
      </p:pic>
      <p:sp>
        <p:nvSpPr>
          <p:cNvPr id="113" name="文本框 112"/>
          <p:cNvSpPr txBox="1"/>
          <p:nvPr/>
        </p:nvSpPr>
        <p:spPr>
          <a:xfrm>
            <a:off x="-125730" y="540385"/>
            <a:ext cx="2940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the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space of all possible robot designs</a:t>
            </a:r>
            <a:endParaRPr lang="zh-CN" altLang="en-US"/>
          </a:p>
        </p:txBody>
      </p:sp>
      <p:sp>
        <p:nvSpPr>
          <p:cNvPr id="120" name="文本框 119"/>
          <p:cNvSpPr txBox="1"/>
          <p:nvPr/>
        </p:nvSpPr>
        <p:spPr>
          <a:xfrm>
            <a:off x="2921635" y="540385"/>
            <a:ext cx="2767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fastest robot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algn="ctr"/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(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performance criterion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)</a:t>
            </a:r>
            <a:endParaRPr lang="en-US" altLang="zh-CN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5236210" y="3787140"/>
            <a:ext cx="1310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height</a:t>
            </a:r>
            <a:endParaRPr lang="zh-CN" altLang="en-US"/>
          </a:p>
        </p:txBody>
      </p:sp>
      <p:sp>
        <p:nvSpPr>
          <p:cNvPr id="122" name="文本框 121"/>
          <p:cNvSpPr txBox="1"/>
          <p:nvPr/>
        </p:nvSpPr>
        <p:spPr>
          <a:xfrm>
            <a:off x="2508250" y="3815715"/>
            <a:ext cx="977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weight</a:t>
            </a:r>
            <a:endParaRPr lang="zh-CN" altLang="en-US"/>
          </a:p>
        </p:txBody>
      </p:sp>
      <p:sp>
        <p:nvSpPr>
          <p:cNvPr id="123" name="下箭头 122"/>
          <p:cNvSpPr/>
          <p:nvPr/>
        </p:nvSpPr>
        <p:spPr>
          <a:xfrm>
            <a:off x="1202690" y="1268730"/>
            <a:ext cx="283210" cy="29972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左弧形箭头 125"/>
          <p:cNvSpPr/>
          <p:nvPr/>
        </p:nvSpPr>
        <p:spPr>
          <a:xfrm>
            <a:off x="2404110" y="1118870"/>
            <a:ext cx="467995" cy="1591310"/>
          </a:xfrm>
          <a:prstGeom prst="curv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7" name="右箭头 126"/>
          <p:cNvSpPr/>
          <p:nvPr/>
        </p:nvSpPr>
        <p:spPr>
          <a:xfrm rot="13140000">
            <a:off x="5319395" y="3622675"/>
            <a:ext cx="287020" cy="18161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9" name="右箭头 128"/>
          <p:cNvSpPr/>
          <p:nvPr/>
        </p:nvSpPr>
        <p:spPr>
          <a:xfrm rot="19920000">
            <a:off x="3319145" y="3893185"/>
            <a:ext cx="287020" cy="20637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710305" y="3904513"/>
              <a:ext cx="4939665" cy="953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5F493F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Optimization vs. Illumination Algorithms</a:t>
              </a:r>
              <a:endPara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2</a:t>
              </a:r>
              <a:endParaRPr lang="en-US" altLang="zh-CN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02410" y="2059305"/>
            <a:ext cx="9061450" cy="29997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  </a:t>
            </a:r>
            <a:r>
              <a:rPr lang="en-US" altLang="zh-CN"/>
              <a:t> </a:t>
            </a:r>
            <a:r>
              <a:rPr lang="zh-CN" altLang="en-US"/>
              <a:t> </a:t>
            </a:r>
            <a:r>
              <a:rPr lang="zh-CN" altLang="en-US" b="1"/>
              <a:t>Optimization algorithms</a:t>
            </a:r>
            <a:r>
              <a:rPr lang="zh-CN" altLang="en-US"/>
              <a:t> try to </a:t>
            </a:r>
            <a:r>
              <a:rPr lang="zh-CN" altLang="en-US" u="sng"/>
              <a:t>find the highest-performing solution in a search space</a:t>
            </a:r>
            <a:r>
              <a:rPr lang="zh-CN" altLang="en-US"/>
              <a:t>, which are </a:t>
            </a:r>
            <a:r>
              <a:rPr lang="zh-CN" altLang="en-US" u="sng"/>
              <a:t>not</a:t>
            </a:r>
            <a:r>
              <a:rPr lang="zh-CN" altLang="en-US"/>
              <a:t> traditionally designed to report the highest performing solution possible </a:t>
            </a:r>
            <a:r>
              <a:rPr lang="zh-CN" altLang="en-US" u="sng"/>
              <a:t>in an area of the feature space</a:t>
            </a:r>
            <a:r>
              <a:rPr lang="zh-CN" altLang="en-US"/>
              <a:t>.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    </a:t>
            </a:r>
            <a:r>
              <a:rPr lang="zh-CN" altLang="en-US" b="1"/>
              <a:t>Illumination algorithms</a:t>
            </a:r>
            <a:r>
              <a:rPr lang="zh-CN" altLang="en-US"/>
              <a:t> are designed to </a:t>
            </a:r>
            <a:r>
              <a:rPr lang="zh-CN" altLang="en-US" u="sng"/>
              <a:t>return the highest-performing solution at each point in the feature space</a:t>
            </a:r>
            <a:r>
              <a:rPr lang="zh-CN" altLang="en-US"/>
              <a:t>.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/>
              <a:t>    Any </a:t>
            </a:r>
            <a:r>
              <a:rPr lang="zh-CN" altLang="en-US" b="1"/>
              <a:t>illumination</a:t>
            </a:r>
            <a:r>
              <a:rPr lang="zh-CN" altLang="en-US"/>
              <a:t> such as MAP-Elites algorithm can also be used as an </a:t>
            </a:r>
            <a:r>
              <a:rPr lang="zh-CN" altLang="en-US" b="1"/>
              <a:t>optimization algorithm</a:t>
            </a:r>
            <a:r>
              <a:rPr lang="zh-CN" altLang="en-US"/>
              <a:t>, making </a:t>
            </a:r>
            <a:r>
              <a:rPr lang="zh-CN" altLang="en-US" b="1"/>
              <a:t>illumination algorithms</a:t>
            </a:r>
            <a:r>
              <a:rPr lang="zh-CN" altLang="en-US"/>
              <a:t> a </a:t>
            </a:r>
            <a:r>
              <a:rPr lang="zh-CN" altLang="en-US" u="sng"/>
              <a:t>superset</a:t>
            </a:r>
            <a:r>
              <a:rPr lang="zh-CN" altLang="en-US"/>
              <a:t> of </a:t>
            </a:r>
            <a:r>
              <a:rPr lang="zh-CN" altLang="en-US" b="1"/>
              <a:t>optimization algorithms</a:t>
            </a:r>
            <a:r>
              <a:rPr lang="zh-CN" altLang="en-US"/>
              <a:t>.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6530" y="613410"/>
            <a:ext cx="9822180" cy="107632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Optimization vs. Illumination Algorithms</a:t>
            </a:r>
            <a:endParaRPr lang="en-US" altLang="zh-CN" sz="2800" b="1" u="sng" spc="60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sng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034546" y="3982804"/>
              <a:ext cx="4122909" cy="953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5F493F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Details of the MAP-Elites algorithm</a:t>
              </a:r>
              <a:endPara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3</a:t>
              </a:r>
              <a:endParaRPr lang="en-US" altLang="zh-CN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06070" y="834390"/>
            <a:ext cx="10810240" cy="34239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0173" y="136191"/>
            <a:ext cx="412290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sng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Pseudocode</a:t>
            </a:r>
            <a:endParaRPr kumimoji="0" lang="en-US" altLang="zh-CN" sz="2800" b="1" i="0" u="sng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10490" y="812800"/>
            <a:ext cx="10699750" cy="3534410"/>
          </a:xfrm>
          <a:prstGeom prst="roundRect">
            <a:avLst>
              <a:gd name="adj" fmla="val 9821"/>
            </a:avLst>
          </a:prstGeom>
          <a:blipFill dpi="0" rotWithShape="1">
            <a:blip r:embed="rId2"/>
            <a:srcRect/>
            <a:tile tx="0" ty="0" sx="50000" sy="50000" flip="none" algn="ctr"/>
          </a:blipFill>
          <a:ln w="25400">
            <a:solidFill>
              <a:srgbClr val="8B7567"/>
            </a:solidFill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59744" y="209"/>
            <a:ext cx="2831937" cy="520356"/>
          </a:xfrm>
          <a:prstGeom prst="rect">
            <a:avLst/>
          </a:prstGeom>
        </p:spPr>
      </p:pic>
      <p:pic>
        <p:nvPicPr>
          <p:cNvPr id="4" name="图片 3" descr="3c65816fde94cd298fbfbb35d360e19"/>
          <p:cNvPicPr>
            <a:picLocks noChangeAspect="1"/>
          </p:cNvPicPr>
          <p:nvPr/>
        </p:nvPicPr>
        <p:blipFill>
          <a:blip r:embed="rId5"/>
          <a:srcRect l="2119" t="1806" r="-1972" b="-226"/>
          <a:stretch>
            <a:fillRect/>
          </a:stretch>
        </p:blipFill>
        <p:spPr>
          <a:xfrm>
            <a:off x="404495" y="887730"/>
            <a:ext cx="10863580" cy="33172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7645" y="4435475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G:the number of initialized solutions</a:t>
            </a:r>
            <a:endParaRPr lang="zh-CN" altLang="en-US"/>
          </a:p>
          <a:p>
            <a:r>
              <a:rPr lang="zh-CN" altLang="en-US"/>
              <a:t>x':initialized solution or solution via mutation and/or </a:t>
            </a:r>
            <a:r>
              <a:rPr lang="en-US" altLang="zh-CN"/>
              <a:t>  </a:t>
            </a:r>
            <a:r>
              <a:rPr lang="zh-CN" altLang="en-US"/>
              <a:t>crossover</a:t>
            </a:r>
            <a:endParaRPr lang="zh-CN" altLang="en-US"/>
          </a:p>
          <a:p>
            <a:r>
              <a:rPr lang="zh-CN" altLang="en-US"/>
              <a:t>b':feaure desscriptor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685155" y="4435475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p': performance</a:t>
            </a:r>
            <a:endParaRPr lang="zh-CN" altLang="en-US"/>
          </a:p>
          <a:p>
            <a:r>
              <a:rPr lang="zh-CN" altLang="en-US">
                <a:sym typeface="+mn-ea"/>
              </a:rPr>
              <a:t>P: highest performance in a specific future space</a:t>
            </a:r>
            <a:endParaRPr lang="zh-CN" altLang="en-US"/>
          </a:p>
          <a:p>
            <a:r>
              <a:rPr lang="zh-CN" altLang="en-US">
                <a:sym typeface="+mn-ea"/>
              </a:rPr>
              <a:t>X: The search space corresponding to a feature space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116310" y="3936365"/>
            <a:ext cx="75565" cy="75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jEwZTk1MmNhYjk2NjY2NWQ5MGM0NjQ1ZGZjMjdlNjEifQ==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4629</Words>
  <Application>WPS 演示</Application>
  <PresentationFormat>宽屏</PresentationFormat>
  <Paragraphs>135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宋体</vt:lpstr>
      <vt:lpstr>Wingdings</vt:lpstr>
      <vt:lpstr>华文中宋</vt:lpstr>
      <vt:lpstr>思源黑体 CN Light</vt:lpstr>
      <vt:lpstr>黑体</vt:lpstr>
      <vt:lpstr>Open Sans</vt:lpstr>
      <vt:lpstr>Segoe Print</vt:lpstr>
      <vt:lpstr>思源宋体 CN Heavy</vt:lpstr>
      <vt:lpstr>Wingdings</vt:lpstr>
      <vt:lpstr>思源黑体 CN Light</vt:lpstr>
      <vt:lpstr>思源黑体 CN Bold</vt:lpstr>
      <vt:lpstr>微软雅黑</vt:lpstr>
      <vt:lpstr>Arial Unicode MS</vt:lpstr>
      <vt:lpstr>Calibri</vt:lpstr>
      <vt:lpstr>等线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△卿</cp:lastModifiedBy>
  <cp:revision>42</cp:revision>
  <dcterms:created xsi:type="dcterms:W3CDTF">2019-12-18T02:50:00Z</dcterms:created>
  <dcterms:modified xsi:type="dcterms:W3CDTF">2022-09-15T08:03:50Z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2052-11.1.0.10943</vt:lpwstr>
  </property>
  <property fmtid="{D5CDD505-2E9C-101B-9397-08002B2CF9AE}" pid="3" name="ICV">
    <vt:lpwstr>B49ED7CD18B842FDB0BE88C65B6D294A</vt:lpwstr>
  </property>
</Properties>
</file>